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8" r:id="rId3"/>
    <p:sldId id="261" r:id="rId4"/>
    <p:sldId id="262" r:id="rId5"/>
    <p:sldId id="260" r:id="rId6"/>
    <p:sldId id="263" r:id="rId7"/>
    <p:sldId id="264" r:id="rId8"/>
    <p:sldId id="257" r:id="rId9"/>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6C70E8-78B5-4169-9F43-6B7BE8FD88FA}" type="datetimeFigureOut">
              <a:rPr lang="pt-PT" smtClean="0"/>
              <a:pPr/>
              <a:t>13-06-2011</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5A1700-AAE8-4584-8D5F-19DA1ED09B93}" type="slidenum">
              <a:rPr lang="pt-PT" smtClean="0"/>
              <a:pPr/>
              <a:t>‹nº›</a:t>
            </a:fld>
            <a:endParaRPr lang="pt-P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r>
              <a:rPr lang="pt-PT" dirty="0" smtClean="0"/>
              <a:t>Mafalda foi criada pelo argentino Quino e surge regularmente nas páginas do semanário </a:t>
            </a:r>
            <a:r>
              <a:rPr lang="pt-PT" i="1" dirty="0" err="1" smtClean="0"/>
              <a:t>Primera</a:t>
            </a:r>
            <a:r>
              <a:rPr lang="pt-PT" i="1" dirty="0" smtClean="0"/>
              <a:t> Plana, </a:t>
            </a:r>
            <a:r>
              <a:rPr lang="pt-PT" i="1" dirty="0" err="1" smtClean="0"/>
              <a:t>apartir</a:t>
            </a:r>
            <a:r>
              <a:rPr lang="pt-PT" i="1" dirty="0" smtClean="0"/>
              <a:t> de 1963.</a:t>
            </a:r>
            <a:endParaRPr lang="pt-PT" dirty="0"/>
          </a:p>
        </p:txBody>
      </p:sp>
      <p:sp>
        <p:nvSpPr>
          <p:cNvPr id="4" name="Marcador de Posição do Número do Diapositivo 3"/>
          <p:cNvSpPr>
            <a:spLocks noGrp="1"/>
          </p:cNvSpPr>
          <p:nvPr>
            <p:ph type="sldNum" sz="quarter" idx="10"/>
          </p:nvPr>
        </p:nvSpPr>
        <p:spPr/>
        <p:txBody>
          <a:bodyPr/>
          <a:lstStyle/>
          <a:p>
            <a:fld id="{395A1700-AAE8-4584-8D5F-19DA1ED09B93}" type="slidenum">
              <a:rPr lang="pt-PT" smtClean="0"/>
              <a:pPr/>
              <a:t>1</a:t>
            </a:fld>
            <a:endParaRPr lang="pt-P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r>
              <a:rPr lang="pt-PT" dirty="0" smtClean="0"/>
              <a:t>Sugiro</a:t>
            </a:r>
            <a:r>
              <a:rPr lang="pt-PT" baseline="0" dirty="0" smtClean="0"/>
              <a:t> que acedam ao site de </a:t>
            </a:r>
            <a:r>
              <a:rPr lang="pt-PT" baseline="0" dirty="0" err="1" smtClean="0"/>
              <a:t>Banksy</a:t>
            </a:r>
            <a:r>
              <a:rPr lang="pt-PT" baseline="0" dirty="0" smtClean="0"/>
              <a:t> </a:t>
            </a:r>
            <a:r>
              <a:rPr lang="pt-PT" baseline="0" dirty="0" smtClean="0">
                <a:solidFill>
                  <a:srgbClr val="FF0000"/>
                </a:solidFill>
              </a:rPr>
              <a:t>http://www.banksy.co.uk/index2.html </a:t>
            </a:r>
            <a:r>
              <a:rPr lang="pt-PT" baseline="0" dirty="0" smtClean="0"/>
              <a:t>ou procurem no </a:t>
            </a:r>
            <a:r>
              <a:rPr lang="pt-PT" baseline="0" dirty="0" err="1" smtClean="0"/>
              <a:t>google</a:t>
            </a:r>
            <a:r>
              <a:rPr lang="pt-PT" baseline="0" dirty="0" smtClean="0"/>
              <a:t> </a:t>
            </a:r>
            <a:r>
              <a:rPr lang="pt-PT" b="1" i="1" baseline="0" dirty="0" err="1" smtClean="0"/>
              <a:t>banksy</a:t>
            </a:r>
            <a:r>
              <a:rPr lang="pt-PT" b="1" i="1" baseline="0" dirty="0" smtClean="0"/>
              <a:t> graffiti </a:t>
            </a:r>
            <a:r>
              <a:rPr lang="pt-PT" baseline="0" dirty="0" smtClean="0"/>
              <a:t>– imagens. É surpreendente.</a:t>
            </a:r>
          </a:p>
          <a:p>
            <a:endParaRPr lang="pt-PT" dirty="0"/>
          </a:p>
        </p:txBody>
      </p:sp>
      <p:sp>
        <p:nvSpPr>
          <p:cNvPr id="4" name="Marcador de Posição do Número do Diapositivo 3"/>
          <p:cNvSpPr>
            <a:spLocks noGrp="1"/>
          </p:cNvSpPr>
          <p:nvPr>
            <p:ph type="sldNum" sz="quarter" idx="10"/>
          </p:nvPr>
        </p:nvSpPr>
        <p:spPr/>
        <p:txBody>
          <a:bodyPr/>
          <a:lstStyle/>
          <a:p>
            <a:fld id="{395A1700-AAE8-4584-8D5F-19DA1ED09B93}" type="slidenum">
              <a:rPr lang="pt-PT" smtClean="0"/>
              <a:pPr/>
              <a:t>3</a:t>
            </a:fld>
            <a:endParaRPr lang="pt-P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A2D7E382-1E78-4786-93BD-FD788ABC58CE}" type="datetimeFigureOut">
              <a:rPr lang="pt-PT" smtClean="0"/>
              <a:pPr/>
              <a:t>13-06-2011</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046849BE-8356-4877-A33B-D88BABFB9EAB}" type="slidenum">
              <a:rPr lang="pt-PT" smtClean="0"/>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D7E382-1E78-4786-93BD-FD788ABC58CE}" type="datetimeFigureOut">
              <a:rPr lang="pt-PT" smtClean="0"/>
              <a:pPr/>
              <a:t>13-06-2011</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6849BE-8356-4877-A33B-D88BABFB9EAB}" type="slidenum">
              <a:rPr lang="pt-PT" smtClean="0"/>
              <a:pPr/>
              <a:t>‹nº›</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D:\AC&#199;AO%20PORT\Avalia&#231;&#227;o%20de%20desempenho\CP5%20-15-6-11\O%20grande%20circo%20do%20mundo.wm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D:\AC&#199;AO%20PORT\Avalia&#231;&#227;o%20de%20desempenho\CP5%20-15-6-11\Palha&#231;os%20sem%20fronteiras.wmv"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gif"/><Relationship Id="rId9" Type="http://schemas.openxmlformats.org/officeDocument/2006/relationships/image" Target="../media/image1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9512" y="260648"/>
            <a:ext cx="8712968" cy="1656184"/>
          </a:xfrm>
        </p:spPr>
        <p:txBody>
          <a:bodyPr>
            <a:normAutofit/>
          </a:bodyPr>
          <a:lstStyle/>
          <a:p>
            <a:r>
              <a:rPr lang="pt-PT" sz="2800" b="1" dirty="0" smtClean="0"/>
              <a:t/>
            </a:r>
            <a:br>
              <a:rPr lang="pt-PT" sz="2800" b="1" dirty="0" smtClean="0"/>
            </a:br>
            <a:r>
              <a:rPr lang="pt-PT" sz="2800" b="1" dirty="0" smtClean="0">
                <a:solidFill>
                  <a:schemeClr val="tx2"/>
                </a:solidFill>
              </a:rPr>
              <a:t>CP-5 DEONTOLOGIA E PRINCÍPIOS ÉTICOS</a:t>
            </a:r>
            <a:endParaRPr lang="pt-PT" sz="2800" b="1" dirty="0">
              <a:solidFill>
                <a:schemeClr val="tx2"/>
              </a:solidFill>
            </a:endParaRPr>
          </a:p>
        </p:txBody>
      </p:sp>
      <p:sp>
        <p:nvSpPr>
          <p:cNvPr id="3" name="Subtítulo 2"/>
          <p:cNvSpPr>
            <a:spLocks noGrp="1"/>
          </p:cNvSpPr>
          <p:nvPr>
            <p:ph type="subTitle" idx="1"/>
          </p:nvPr>
        </p:nvSpPr>
        <p:spPr>
          <a:xfrm>
            <a:off x="323528" y="1844824"/>
            <a:ext cx="8496944" cy="3793976"/>
          </a:xfrm>
        </p:spPr>
        <p:txBody>
          <a:bodyPr>
            <a:normAutofit/>
          </a:bodyPr>
          <a:lstStyle/>
          <a:p>
            <a:pPr algn="just"/>
            <a:r>
              <a:rPr lang="pt-PT" sz="2400" b="1" dirty="0" smtClean="0"/>
              <a:t>Dimensão ética do combate às desigualdades económico-sociais, no âmbito da globalização.</a:t>
            </a:r>
          </a:p>
          <a:p>
            <a:pPr algn="just"/>
            <a:endParaRPr lang="pt-PT" sz="2400" b="1" dirty="0"/>
          </a:p>
        </p:txBody>
      </p:sp>
      <p:pic>
        <p:nvPicPr>
          <p:cNvPr id="4" name="Imagem 0" descr="Agrupamento.jpg"/>
          <p:cNvPicPr>
            <a:picLocks noChangeAspect="1" noChangeArrowheads="1"/>
          </p:cNvPicPr>
          <p:nvPr/>
        </p:nvPicPr>
        <p:blipFill>
          <a:blip r:embed="rId3" cstate="print"/>
          <a:srcRect/>
          <a:stretch>
            <a:fillRect/>
          </a:stretch>
        </p:blipFill>
        <p:spPr bwMode="auto">
          <a:xfrm>
            <a:off x="323528" y="260648"/>
            <a:ext cx="1080120" cy="851247"/>
          </a:xfrm>
          <a:prstGeom prst="rect">
            <a:avLst/>
          </a:prstGeom>
          <a:noFill/>
          <a:ln w="9525">
            <a:noFill/>
            <a:miter lim="800000"/>
            <a:headEnd/>
            <a:tailEnd/>
          </a:ln>
        </p:spPr>
      </p:pic>
      <p:pic>
        <p:nvPicPr>
          <p:cNvPr id="5" name="Imagem 1" descr="novas_oportunidades.jpg"/>
          <p:cNvPicPr>
            <a:picLocks noChangeAspect="1" noChangeArrowheads="1"/>
          </p:cNvPicPr>
          <p:nvPr/>
        </p:nvPicPr>
        <p:blipFill>
          <a:blip r:embed="rId4" cstate="print"/>
          <a:srcRect/>
          <a:stretch>
            <a:fillRect/>
          </a:stretch>
        </p:blipFill>
        <p:spPr bwMode="auto">
          <a:xfrm>
            <a:off x="7236296" y="332656"/>
            <a:ext cx="1682696" cy="636141"/>
          </a:xfrm>
          <a:prstGeom prst="rect">
            <a:avLst/>
          </a:prstGeom>
          <a:noFill/>
          <a:ln w="9525">
            <a:noFill/>
            <a:miter lim="800000"/>
            <a:headEnd/>
            <a:tailEnd/>
          </a:ln>
        </p:spPr>
      </p:pic>
      <p:pic>
        <p:nvPicPr>
          <p:cNvPr id="6" name="Imagem 5" descr="quino2.jpg"/>
          <p:cNvPicPr>
            <a:picLocks noChangeAspect="1"/>
          </p:cNvPicPr>
          <p:nvPr/>
        </p:nvPicPr>
        <p:blipFill>
          <a:blip r:embed="rId5" cstate="print"/>
          <a:stretch>
            <a:fillRect/>
          </a:stretch>
        </p:blipFill>
        <p:spPr>
          <a:xfrm>
            <a:off x="0" y="3429000"/>
            <a:ext cx="9144000" cy="261937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06090"/>
          </a:xfrm>
        </p:spPr>
        <p:txBody>
          <a:bodyPr>
            <a:normAutofit/>
          </a:bodyPr>
          <a:lstStyle/>
          <a:p>
            <a:r>
              <a:rPr lang="pt-PT" sz="1800" i="1" dirty="0" smtClean="0"/>
              <a:t>“O mundo </a:t>
            </a:r>
            <a:r>
              <a:rPr lang="pt-PT" sz="1800" i="1" dirty="0"/>
              <a:t>já não é uma fábrica enorme, mas um enorme </a:t>
            </a:r>
            <a:r>
              <a:rPr lang="pt-PT" sz="1800" i="1" dirty="0" smtClean="0"/>
              <a:t>palco onde cada um tem um papel a desempenhar” </a:t>
            </a:r>
            <a:r>
              <a:rPr lang="pt-PT" sz="1800" i="1" dirty="0" err="1" smtClean="0"/>
              <a:t>Jeremy</a:t>
            </a:r>
            <a:r>
              <a:rPr lang="pt-PT" sz="1800" i="1" dirty="0" smtClean="0"/>
              <a:t> </a:t>
            </a:r>
            <a:r>
              <a:rPr lang="pt-PT" sz="1800" i="1" dirty="0" err="1" smtClean="0"/>
              <a:t>Rifkin</a:t>
            </a:r>
            <a:endParaRPr lang="pt-PT" sz="1800" dirty="0"/>
          </a:p>
        </p:txBody>
      </p:sp>
      <p:pic>
        <p:nvPicPr>
          <p:cNvPr id="5" name="O grande circo do mundo.wmv">
            <a:hlinkClick r:id="" action="ppaction://media"/>
          </p:cNvPr>
          <p:cNvPicPr>
            <a:picLocks noGrp="1" noRot="1" noChangeAspect="1"/>
          </p:cNvPicPr>
          <p:nvPr>
            <p:ph idx="1"/>
            <a:videoFile r:link="rId1"/>
          </p:nvPr>
        </p:nvPicPr>
        <p:blipFill>
          <a:blip r:embed="rId3" cstate="print"/>
          <a:stretch>
            <a:fillRect/>
          </a:stretch>
        </p:blipFill>
        <p:spPr>
          <a:xfrm>
            <a:off x="504825" y="1124744"/>
            <a:ext cx="8134350" cy="5400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a:p>
        </p:txBody>
      </p:sp>
      <p:pic>
        <p:nvPicPr>
          <p:cNvPr id="4" name="Marcador de Posição de Conteúdo 3" descr="nofuture.jpg"/>
          <p:cNvPicPr>
            <a:picLocks noGrp="1" noChangeAspect="1"/>
          </p:cNvPicPr>
          <p:nvPr>
            <p:ph idx="1"/>
          </p:nvPr>
        </p:nvPicPr>
        <p:blipFill>
          <a:blip r:embed="rId3" cstate="print"/>
          <a:stretch>
            <a:fillRect/>
          </a:stretch>
        </p:blipFill>
        <p:spPr>
          <a:xfrm>
            <a:off x="215608" y="188640"/>
            <a:ext cx="8748880" cy="6408712"/>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34082"/>
          </a:xfrm>
        </p:spPr>
        <p:txBody>
          <a:bodyPr>
            <a:normAutofit fontScale="90000"/>
          </a:bodyPr>
          <a:lstStyle/>
          <a:p>
            <a:r>
              <a:rPr lang="pt-PT" b="1" dirty="0" smtClean="0"/>
              <a:t>Ainda há quem nos faça acreditar</a:t>
            </a:r>
            <a:endParaRPr lang="pt-PT" b="1" dirty="0"/>
          </a:p>
        </p:txBody>
      </p:sp>
      <p:pic>
        <p:nvPicPr>
          <p:cNvPr id="6" name="Palhaços sem fronteiras.wmv">
            <a:hlinkClick r:id="" action="ppaction://media"/>
          </p:cNvPr>
          <p:cNvPicPr>
            <a:picLocks noGrp="1" noRot="1" noChangeAspect="1"/>
          </p:cNvPicPr>
          <p:nvPr>
            <p:ph idx="1"/>
            <a:videoFile r:link="rId1"/>
          </p:nvPr>
        </p:nvPicPr>
        <p:blipFill>
          <a:blip r:embed="rId3" cstate="print"/>
          <a:stretch>
            <a:fillRect/>
          </a:stretch>
        </p:blipFill>
        <p:spPr>
          <a:xfrm>
            <a:off x="251520" y="1124744"/>
            <a:ext cx="8640960" cy="5400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88640"/>
            <a:ext cx="8784976" cy="1228998"/>
          </a:xfrm>
        </p:spPr>
        <p:txBody>
          <a:bodyPr>
            <a:normAutofit fontScale="90000"/>
          </a:bodyPr>
          <a:lstStyle/>
          <a:p>
            <a:pPr algn="l"/>
            <a:r>
              <a:rPr lang="pt-PT" sz="1600" dirty="0" smtClean="0"/>
              <a:t>Neste imenso palco, há quem escolha o papel da acção, em vez da contemplação e da lamúria. Há quem se reja por valores como a Generosidade e o Altruísmo. </a:t>
            </a:r>
            <a:br>
              <a:rPr lang="pt-PT" sz="1600" dirty="0" smtClean="0"/>
            </a:br>
            <a:r>
              <a:rPr lang="pt-PT" sz="1600" dirty="0" smtClean="0"/>
              <a:t>A listagem que se segue está muito incompleta. Identifique cada um dos </a:t>
            </a:r>
            <a:r>
              <a:rPr lang="pt-PT" sz="1600" i="1" dirty="0" smtClean="0"/>
              <a:t>logótipos. De seguida, </a:t>
            </a:r>
            <a:r>
              <a:rPr lang="pt-PT" sz="1600" dirty="0" smtClean="0"/>
              <a:t>faça pesquisa sobre outras ONG, associações  ou movimentos activistas que considera que têm desempenhado um papel de qualidade neste “CIRCO DO MUNDO”.</a:t>
            </a:r>
            <a:endParaRPr lang="pt-PT" sz="1600" dirty="0"/>
          </a:p>
        </p:txBody>
      </p:sp>
      <p:pic>
        <p:nvPicPr>
          <p:cNvPr id="4" name="Marcador de Posição de Conteúdo 3" descr="circa-new-logo.png"/>
          <p:cNvPicPr>
            <a:picLocks noGrp="1" noChangeAspect="1"/>
          </p:cNvPicPr>
          <p:nvPr>
            <p:ph idx="1"/>
          </p:nvPr>
        </p:nvPicPr>
        <p:blipFill>
          <a:blip r:embed="rId2" cstate="print"/>
          <a:stretch>
            <a:fillRect/>
          </a:stretch>
        </p:blipFill>
        <p:spPr>
          <a:xfrm>
            <a:off x="179512" y="1628800"/>
            <a:ext cx="1714500" cy="1676400"/>
          </a:xfrm>
        </p:spPr>
      </p:pic>
      <p:pic>
        <p:nvPicPr>
          <p:cNvPr id="6" name="Imagem 5" descr="foe_logo.png"/>
          <p:cNvPicPr>
            <a:picLocks noChangeAspect="1"/>
          </p:cNvPicPr>
          <p:nvPr/>
        </p:nvPicPr>
        <p:blipFill>
          <a:blip r:embed="rId3" cstate="print"/>
          <a:stretch>
            <a:fillRect/>
          </a:stretch>
        </p:blipFill>
        <p:spPr>
          <a:xfrm>
            <a:off x="6444208" y="2348880"/>
            <a:ext cx="2133600" cy="600075"/>
          </a:xfrm>
          <a:prstGeom prst="rect">
            <a:avLst/>
          </a:prstGeom>
        </p:spPr>
      </p:pic>
      <p:pic>
        <p:nvPicPr>
          <p:cNvPr id="8" name="Imagem 7" descr="profile_img1_greenpeace.gif"/>
          <p:cNvPicPr>
            <a:picLocks noChangeAspect="1"/>
          </p:cNvPicPr>
          <p:nvPr/>
        </p:nvPicPr>
        <p:blipFill>
          <a:blip r:embed="rId4" cstate="print"/>
          <a:stretch>
            <a:fillRect/>
          </a:stretch>
        </p:blipFill>
        <p:spPr>
          <a:xfrm>
            <a:off x="3779912" y="4077072"/>
            <a:ext cx="1728192" cy="2459350"/>
          </a:xfrm>
          <a:prstGeom prst="rect">
            <a:avLst/>
          </a:prstGeom>
        </p:spPr>
      </p:pic>
      <p:pic>
        <p:nvPicPr>
          <p:cNvPr id="1026" name="Picture 2"/>
          <p:cNvPicPr>
            <a:picLocks noChangeAspect="1" noChangeArrowheads="1"/>
          </p:cNvPicPr>
          <p:nvPr/>
        </p:nvPicPr>
        <p:blipFill>
          <a:blip r:embed="rId5" cstate="print"/>
          <a:srcRect/>
          <a:stretch>
            <a:fillRect/>
          </a:stretch>
        </p:blipFill>
        <p:spPr bwMode="auto">
          <a:xfrm>
            <a:off x="7020272" y="3861048"/>
            <a:ext cx="1392212" cy="603374"/>
          </a:xfrm>
          <a:prstGeom prst="rect">
            <a:avLst/>
          </a:prstGeom>
          <a:noFill/>
          <a:ln w="9525">
            <a:noFill/>
            <a:miter lim="800000"/>
            <a:headEnd/>
            <a:tailEnd/>
          </a:ln>
        </p:spPr>
      </p:pic>
      <p:pic>
        <p:nvPicPr>
          <p:cNvPr id="1027" name="Picture 3"/>
          <p:cNvPicPr>
            <a:picLocks noChangeAspect="1" noChangeArrowheads="1"/>
          </p:cNvPicPr>
          <p:nvPr/>
        </p:nvPicPr>
        <p:blipFill>
          <a:blip r:embed="rId6" cstate="print"/>
          <a:srcRect/>
          <a:stretch>
            <a:fillRect/>
          </a:stretch>
        </p:blipFill>
        <p:spPr bwMode="auto">
          <a:xfrm>
            <a:off x="6876256" y="5301208"/>
            <a:ext cx="1609725" cy="762000"/>
          </a:xfrm>
          <a:prstGeom prst="rect">
            <a:avLst/>
          </a:prstGeom>
          <a:noFill/>
          <a:ln w="9525">
            <a:noFill/>
            <a:miter lim="800000"/>
            <a:headEnd/>
            <a:tailEnd/>
          </a:ln>
        </p:spPr>
      </p:pic>
      <p:pic>
        <p:nvPicPr>
          <p:cNvPr id="12" name="Imagem 11" descr="imagesCA5YBZP6.jpg"/>
          <p:cNvPicPr>
            <a:picLocks noChangeAspect="1"/>
          </p:cNvPicPr>
          <p:nvPr/>
        </p:nvPicPr>
        <p:blipFill>
          <a:blip r:embed="rId7" cstate="print"/>
          <a:stretch>
            <a:fillRect/>
          </a:stretch>
        </p:blipFill>
        <p:spPr>
          <a:xfrm>
            <a:off x="395536" y="5013176"/>
            <a:ext cx="1504950" cy="1524000"/>
          </a:xfrm>
          <a:prstGeom prst="rect">
            <a:avLst/>
          </a:prstGeom>
        </p:spPr>
      </p:pic>
      <p:pic>
        <p:nvPicPr>
          <p:cNvPr id="11" name="Imagem 10" descr="wwf.jpg"/>
          <p:cNvPicPr>
            <a:picLocks noChangeAspect="1"/>
          </p:cNvPicPr>
          <p:nvPr/>
        </p:nvPicPr>
        <p:blipFill>
          <a:blip r:embed="rId8" cstate="print"/>
          <a:stretch>
            <a:fillRect/>
          </a:stretch>
        </p:blipFill>
        <p:spPr>
          <a:xfrm>
            <a:off x="4139952" y="1628800"/>
            <a:ext cx="1216719" cy="1616052"/>
          </a:xfrm>
          <a:prstGeom prst="rect">
            <a:avLst/>
          </a:prstGeom>
        </p:spPr>
      </p:pic>
      <p:pic>
        <p:nvPicPr>
          <p:cNvPr id="13" name="Imagem 12" descr="logo-apav.jpg"/>
          <p:cNvPicPr>
            <a:picLocks noChangeAspect="1"/>
          </p:cNvPicPr>
          <p:nvPr/>
        </p:nvPicPr>
        <p:blipFill>
          <a:blip r:embed="rId9" cstate="print"/>
          <a:stretch>
            <a:fillRect/>
          </a:stretch>
        </p:blipFill>
        <p:spPr>
          <a:xfrm>
            <a:off x="1835696" y="3284984"/>
            <a:ext cx="1495254" cy="13252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strips(downLeft)">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 calcmode="lin" valueType="num">
                                      <p:cBhvr additive="base">
                                        <p:cTn id="18" dur="500" fill="hold"/>
                                        <p:tgtEl>
                                          <p:spTgt spid="1026"/>
                                        </p:tgtEl>
                                        <p:attrNameLst>
                                          <p:attrName>ppt_x</p:attrName>
                                        </p:attrNameLst>
                                      </p:cBhvr>
                                      <p:tavLst>
                                        <p:tav tm="0">
                                          <p:val>
                                            <p:strVal val="#ppt_x"/>
                                          </p:val>
                                        </p:tav>
                                        <p:tav tm="100000">
                                          <p:val>
                                            <p:strVal val="#ppt_x"/>
                                          </p:val>
                                        </p:tav>
                                      </p:tavLst>
                                    </p:anim>
                                    <p:anim calcmode="lin" valueType="num">
                                      <p:cBhvr additive="base">
                                        <p:cTn id="19"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027"/>
                                        </p:tgtEl>
                                        <p:attrNameLst>
                                          <p:attrName>style.visibility</p:attrName>
                                        </p:attrNameLst>
                                      </p:cBhvr>
                                      <p:to>
                                        <p:strVal val="visible"/>
                                      </p:to>
                                    </p:set>
                                    <p:anim calcmode="lin" valueType="num">
                                      <p:cBhvr additive="base">
                                        <p:cTn id="30" dur="500" fill="hold"/>
                                        <p:tgtEl>
                                          <p:spTgt spid="1027"/>
                                        </p:tgtEl>
                                        <p:attrNameLst>
                                          <p:attrName>ppt_x</p:attrName>
                                        </p:attrNameLst>
                                      </p:cBhvr>
                                      <p:tavLst>
                                        <p:tav tm="0">
                                          <p:val>
                                            <p:strVal val="#ppt_x"/>
                                          </p:val>
                                        </p:tav>
                                        <p:tav tm="100000">
                                          <p:val>
                                            <p:strVal val="#ppt_x"/>
                                          </p:val>
                                        </p:tav>
                                      </p:tavLst>
                                    </p:anim>
                                    <p:anim calcmode="lin" valueType="num">
                                      <p:cBhvr additive="base">
                                        <p:cTn id="31"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ppt_x"/>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pt-PT" sz="1600" b="1" dirty="0" smtClean="0">
                <a:solidFill>
                  <a:schemeClr val="accent3">
                    <a:lumMod val="50000"/>
                  </a:schemeClr>
                </a:solidFill>
              </a:rPr>
              <a:t>Logótipo da ONG, associação </a:t>
            </a:r>
            <a:br>
              <a:rPr lang="pt-PT" sz="1600" b="1" dirty="0" smtClean="0">
                <a:solidFill>
                  <a:schemeClr val="accent3">
                    <a:lumMod val="50000"/>
                  </a:schemeClr>
                </a:solidFill>
              </a:rPr>
            </a:br>
            <a:r>
              <a:rPr lang="pt-PT" sz="1600" b="1" dirty="0" smtClean="0">
                <a:solidFill>
                  <a:schemeClr val="accent3">
                    <a:lumMod val="50000"/>
                  </a:schemeClr>
                </a:solidFill>
              </a:rPr>
              <a:t>ou movimento activista:</a:t>
            </a:r>
            <a:endParaRPr lang="pt-PT" sz="1600" b="1" dirty="0">
              <a:solidFill>
                <a:schemeClr val="accent3">
                  <a:lumMod val="50000"/>
                </a:schemeClr>
              </a:solidFill>
            </a:endParaRPr>
          </a:p>
        </p:txBody>
      </p:sp>
      <p:sp>
        <p:nvSpPr>
          <p:cNvPr id="3" name="Marcador de Posição de Conteúdo 2"/>
          <p:cNvSpPr>
            <a:spLocks noGrp="1"/>
          </p:cNvSpPr>
          <p:nvPr>
            <p:ph idx="1"/>
          </p:nvPr>
        </p:nvSpPr>
        <p:spPr>
          <a:xfrm>
            <a:off x="457200" y="1628800"/>
            <a:ext cx="8435280" cy="4896544"/>
          </a:xfrm>
        </p:spPr>
        <p:txBody>
          <a:bodyPr numCol="1">
            <a:normAutofit/>
          </a:bodyPr>
          <a:lstStyle/>
          <a:p>
            <a:pPr>
              <a:buNone/>
            </a:pPr>
            <a:endParaRPr lang="pt-PT" sz="1400" b="1" dirty="0" smtClean="0">
              <a:solidFill>
                <a:schemeClr val="accent3">
                  <a:lumMod val="75000"/>
                </a:schemeClr>
              </a:solidFill>
            </a:endParaRPr>
          </a:p>
          <a:p>
            <a:pPr>
              <a:buNone/>
            </a:pPr>
            <a:r>
              <a:rPr lang="pt-PT" sz="1400" b="1" dirty="0" smtClean="0">
                <a:solidFill>
                  <a:schemeClr val="accent3">
                    <a:lumMod val="75000"/>
                  </a:schemeClr>
                </a:solidFill>
              </a:rPr>
              <a:t>Breve descrição da sua actividade:                                                                            Imagem que “vale por mil palavras”:</a:t>
            </a:r>
            <a:endParaRPr lang="pt-PT" sz="1400" b="1"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3728" y="274638"/>
            <a:ext cx="3096344" cy="1426170"/>
          </a:xfrm>
        </p:spPr>
        <p:txBody>
          <a:bodyPr>
            <a:normAutofit/>
          </a:bodyPr>
          <a:lstStyle/>
          <a:p>
            <a:pPr algn="l"/>
            <a:r>
              <a:rPr lang="pt-PT" sz="2000" b="1" dirty="0" err="1" smtClean="0"/>
              <a:t>Clandestine</a:t>
            </a:r>
            <a:r>
              <a:rPr lang="pt-PT" sz="2000" b="1" dirty="0" smtClean="0"/>
              <a:t> </a:t>
            </a:r>
            <a:r>
              <a:rPr lang="pt-PT" sz="2000" b="1" dirty="0" err="1" smtClean="0"/>
              <a:t>Insurgent</a:t>
            </a:r>
            <a:r>
              <a:rPr lang="pt-PT" sz="2000" b="1" dirty="0" smtClean="0"/>
              <a:t/>
            </a:r>
            <a:br>
              <a:rPr lang="pt-PT" sz="2000" b="1" dirty="0" smtClean="0"/>
            </a:br>
            <a:r>
              <a:rPr lang="pt-PT" sz="2000" b="1" dirty="0" smtClean="0"/>
              <a:t> </a:t>
            </a:r>
            <a:r>
              <a:rPr lang="pt-PT" sz="2000" b="1" dirty="0" err="1" smtClean="0"/>
              <a:t>Rebel</a:t>
            </a:r>
            <a:r>
              <a:rPr lang="pt-PT" sz="2000" b="1" dirty="0" smtClean="0"/>
              <a:t> </a:t>
            </a:r>
            <a:r>
              <a:rPr lang="pt-PT" sz="2000" b="1" dirty="0" err="1" smtClean="0"/>
              <a:t>Clown</a:t>
            </a:r>
            <a:r>
              <a:rPr lang="pt-PT" sz="2000" b="1" dirty="0" smtClean="0"/>
              <a:t> </a:t>
            </a:r>
            <a:r>
              <a:rPr lang="pt-PT" sz="2000" b="1" dirty="0" err="1" smtClean="0"/>
              <a:t>Army</a:t>
            </a:r>
            <a:r>
              <a:rPr lang="pt-PT" sz="2000" b="1" dirty="0" smtClean="0"/>
              <a:t> - CIRCA</a:t>
            </a:r>
            <a:endParaRPr lang="pt-PT" sz="2000" b="1" dirty="0"/>
          </a:p>
        </p:txBody>
      </p:sp>
      <p:sp>
        <p:nvSpPr>
          <p:cNvPr id="3" name="Marcador de Posição de Conteúdo 2"/>
          <p:cNvSpPr>
            <a:spLocks noGrp="1"/>
          </p:cNvSpPr>
          <p:nvPr>
            <p:ph idx="1"/>
          </p:nvPr>
        </p:nvSpPr>
        <p:spPr>
          <a:xfrm>
            <a:off x="251520" y="2780928"/>
            <a:ext cx="4032448" cy="3345235"/>
          </a:xfrm>
          <a:ln>
            <a:solidFill>
              <a:srgbClr val="002060"/>
            </a:solidFill>
          </a:ln>
        </p:spPr>
        <p:txBody>
          <a:bodyPr>
            <a:normAutofit/>
          </a:bodyPr>
          <a:lstStyle/>
          <a:p>
            <a:pPr>
              <a:buNone/>
            </a:pPr>
            <a:r>
              <a:rPr lang="pt-PT" dirty="0" smtClean="0"/>
              <a:t>    </a:t>
            </a:r>
            <a:r>
              <a:rPr lang="pt-PT" sz="3000" dirty="0" smtClean="0"/>
              <a:t>Exército anónimo que participa nas grandes manifestações globais, mostrando que é possível a acção directa não violenta.</a:t>
            </a:r>
            <a:endParaRPr lang="pt-PT" sz="3000" dirty="0"/>
          </a:p>
        </p:txBody>
      </p:sp>
      <p:pic>
        <p:nvPicPr>
          <p:cNvPr id="4" name="Marcador de Posição de Conteúdo 3" descr="circa-new-logo.png"/>
          <p:cNvPicPr>
            <a:picLocks noGrp="1" noChangeAspect="1"/>
          </p:cNvPicPr>
          <p:nvPr>
            <p:ph idx="1"/>
          </p:nvPr>
        </p:nvPicPr>
        <p:blipFill>
          <a:blip r:embed="rId2" cstate="print"/>
          <a:stretch>
            <a:fillRect/>
          </a:stretch>
        </p:blipFill>
        <p:spPr>
          <a:xfrm>
            <a:off x="395536" y="188640"/>
            <a:ext cx="1714500" cy="1676400"/>
          </a:xfrm>
        </p:spPr>
      </p:pic>
      <p:pic>
        <p:nvPicPr>
          <p:cNvPr id="5" name="Imagem 4" descr="dscf0147.jpg"/>
          <p:cNvPicPr>
            <a:picLocks noChangeAspect="1"/>
          </p:cNvPicPr>
          <p:nvPr/>
        </p:nvPicPr>
        <p:blipFill>
          <a:blip r:embed="rId3" cstate="print"/>
          <a:stretch>
            <a:fillRect/>
          </a:stretch>
        </p:blipFill>
        <p:spPr>
          <a:xfrm>
            <a:off x="5148064" y="1916832"/>
            <a:ext cx="3200400" cy="38164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a:p>
        </p:txBody>
      </p:sp>
      <p:pic>
        <p:nvPicPr>
          <p:cNvPr id="4" name="Marcador de Posição de Conteúdo 3" descr="mafalda.jpg"/>
          <p:cNvPicPr>
            <a:picLocks noGrp="1" noChangeAspect="1"/>
          </p:cNvPicPr>
          <p:nvPr>
            <p:ph idx="1"/>
          </p:nvPr>
        </p:nvPicPr>
        <p:blipFill>
          <a:blip r:embed="rId2" cstate="print"/>
          <a:stretch>
            <a:fillRect/>
          </a:stretch>
        </p:blipFill>
        <p:spPr>
          <a:xfrm>
            <a:off x="827584" y="332656"/>
            <a:ext cx="7272808" cy="6021227"/>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302</TotalTime>
  <Words>162</Words>
  <Application>Microsoft Office PowerPoint</Application>
  <PresentationFormat>Apresentação no Ecrã (4:3)</PresentationFormat>
  <Paragraphs>14</Paragraphs>
  <Slides>8</Slides>
  <Notes>2</Notes>
  <HiddenSlides>0</HiddenSlides>
  <MMClips>2</MMClips>
  <ScaleCrop>false</ScaleCrop>
  <HeadingPairs>
    <vt:vector size="4" baseType="variant">
      <vt:variant>
        <vt:lpstr>Tema</vt:lpstr>
      </vt:variant>
      <vt:variant>
        <vt:i4>1</vt:i4>
      </vt:variant>
      <vt:variant>
        <vt:lpstr>Títulos dos diapositivos</vt:lpstr>
      </vt:variant>
      <vt:variant>
        <vt:i4>8</vt:i4>
      </vt:variant>
    </vt:vector>
  </HeadingPairs>
  <TitlesOfParts>
    <vt:vector size="9" baseType="lpstr">
      <vt:lpstr>Tema do Office</vt:lpstr>
      <vt:lpstr> CP-5 DEONTOLOGIA E PRINCÍPIOS ÉTICOS</vt:lpstr>
      <vt:lpstr>“O mundo já não é uma fábrica enorme, mas um enorme palco onde cada um tem um papel a desempenhar” Jeremy Rifkin</vt:lpstr>
      <vt:lpstr>Diapositivo 3</vt:lpstr>
      <vt:lpstr>Ainda há quem nos faça acreditar</vt:lpstr>
      <vt:lpstr>Neste imenso palco, há quem escolha o papel da acção, em vez da contemplação e da lamúria. Há quem se reja por valores como a Generosidade e o Altruísmo.  A listagem que se segue está muito incompleta. Identifique cada um dos logótipos. De seguida, faça pesquisa sobre outras ONG, associações  ou movimentos activistas que considera que têm desempenhado um papel de qualidade neste “CIRCO DO MUNDO”.</vt:lpstr>
      <vt:lpstr>Logótipo da ONG, associação  ou movimento activista:</vt:lpstr>
      <vt:lpstr>Clandestine Insurgent  Rebel Clown Army - CIRCA</vt:lpstr>
      <vt:lpstr>Diapositivo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CP-5 DEONTOLOGIA E PRINCÍPIOS ÉTICOS</dc:title>
  <dc:creator>user</dc:creator>
  <cp:lastModifiedBy>user</cp:lastModifiedBy>
  <cp:revision>30</cp:revision>
  <dcterms:created xsi:type="dcterms:W3CDTF">2011-05-28T13:32:21Z</dcterms:created>
  <dcterms:modified xsi:type="dcterms:W3CDTF">2011-06-13T12:00:41Z</dcterms:modified>
</cp:coreProperties>
</file>